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2CDD2"/>
    <a:srgbClr val="FF33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33" autoAdjust="0"/>
    <p:restoredTop sz="93606" autoAdjust="0"/>
  </p:normalViewPr>
  <p:slideViewPr>
    <p:cSldViewPr>
      <p:cViewPr>
        <p:scale>
          <a:sx n="50" d="100"/>
          <a:sy n="50" d="100"/>
        </p:scale>
        <p:origin x="-9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01E773-322F-4A7C-B856-5DCA25ED91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ReadPlease 2003 (free) / ReadPlease Plus 2003</a:t>
            </a:r>
            <a:r>
              <a:rPr lang="en-US" smtClean="0"/>
              <a:t> Reads any text you see on your screen - all purpose text-to-speech software. 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b="1" smtClean="0"/>
              <a:t>ReadingBar 2 for Internet Explorer</a:t>
            </a:r>
            <a:r>
              <a:rPr lang="en-US" b="1" baseline="30000" smtClean="0"/>
              <a:t>®</a:t>
            </a:r>
            <a:r>
              <a:rPr lang="en-US" smtClean="0"/>
              <a:t> Reads any web page, makes mp3/wav files, zooms any page, text-only version web pages, translates and much more!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Educational Site License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For ReadPlease PLUS and ReadingBar </a:t>
            </a:r>
            <a:br>
              <a:rPr lang="en-US" smtClean="0"/>
            </a:br>
            <a:r>
              <a:rPr lang="en-US" b="1" smtClean="0"/>
              <a:t>$999.00 USD - install on every computer on your campus. 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ReadPlease Plus 2003</a:t>
            </a:r>
            <a:r>
              <a:rPr lang="en-US" smtClean="0"/>
              <a:t> </a:t>
            </a:r>
            <a:r>
              <a:rPr lang="en-US" b="1" smtClean="0"/>
              <a:t>ReadingBar 2</a:t>
            </a:r>
            <a:r>
              <a:rPr lang="en-US" smtClean="0"/>
              <a:t> </a:t>
            </a:r>
          </a:p>
          <a:p>
            <a:pPr eaLnBrk="1" hangingPunct="1"/>
            <a:r>
              <a:rPr lang="en-US" smtClean="0"/>
              <a:t>Digital Purchase registration code is delivered by e-mail - </a:t>
            </a:r>
            <a:r>
              <a:rPr lang="en-US" b="1" smtClean="0"/>
              <a:t>$49.95</a:t>
            </a:r>
            <a:r>
              <a:rPr lang="en-US" smtClean="0"/>
              <a:t> </a:t>
            </a:r>
            <a:br>
              <a:rPr lang="en-US" smtClean="0"/>
            </a:br>
            <a:r>
              <a:rPr lang="en-US" i="1" smtClean="0"/>
              <a:t>(Registration codes will be sent via email immediately - and will be on your receipt)</a:t>
            </a:r>
            <a:r>
              <a:rPr lang="en-US" smtClean="0"/>
              <a:t> </a:t>
            </a:r>
          </a:p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DB0D6-4088-4150-B622-1A2D2DDD7AA7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01E773-322F-4A7C-B856-5DCA25ED914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1600h001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183" b="12013"/>
          <a:stretch>
            <a:fillRect/>
          </a:stretch>
        </p:blipFill>
        <p:spPr bwMode="auto">
          <a:xfrm>
            <a:off x="0" y="0"/>
            <a:ext cx="9144000" cy="693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371600"/>
            <a:ext cx="6096000" cy="2438400"/>
          </a:xfrm>
        </p:spPr>
        <p:txBody>
          <a:bodyPr/>
          <a:lstStyle>
            <a:lvl1pPr algn="ctr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114800"/>
            <a:ext cx="6172200" cy="12192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651D1-8BE3-4186-A06A-24C2DD457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50" y="838200"/>
            <a:ext cx="177165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16255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A0BCC-1862-4E68-B8CB-FB821478B5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2E2FA-7E66-4BFE-BEA5-49AFF6CD4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C6294-1021-4092-906A-CEAA8B12E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33600"/>
            <a:ext cx="34671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2133600"/>
            <a:ext cx="34671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9840B-DEEE-4ED8-BD66-3450437B3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CB8FC-45FD-40B6-90A7-BF92E8161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FF364-450F-4717-83F2-CDDB84618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AD892-A125-4206-B56C-08D3151570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A4F35-C1B1-4880-B9A7-0A3F97626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65DD1-FE08-478A-B8EE-9732155E7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" descr="1600h001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183" b="12013"/>
          <a:stretch>
            <a:fillRect/>
          </a:stretch>
        </p:blipFill>
        <p:spPr bwMode="auto">
          <a:xfrm>
            <a:off x="0" y="0"/>
            <a:ext cx="9144000" cy="693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33600"/>
            <a:ext cx="7086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629400"/>
            <a:ext cx="487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Free powerpoint template: www.brainybetty.com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00" y="65532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86B6E977-6807-4765-B94D-86D505F24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Kristen ITC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Kristen ITC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Kristen ITC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Kristen ITC" pitchFamily="6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Kristen ITC" pitchFamily="66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Kristen ITC" pitchFamily="66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Kristen ITC" pitchFamily="66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Kristen IT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»"/>
        <a:defRPr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Livescribe-4-GB-Echo-Smartpen/dp/B003RAE19Q/ref=sr_1_1?s=electronics&amp;ie=UTF8&amp;qid=1310091369&amp;sr=1-1" TargetMode="External"/><Relationship Id="rId2" Type="http://schemas.openxmlformats.org/officeDocument/2006/relationships/hyperlink" Target="http://www.livescribe.com/en-us/smartpen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Assistive Technologies for Reading and Writing</a:t>
            </a:r>
            <a:endParaRPr lang="en-US" b="1" dirty="0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572000"/>
            <a:ext cx="6172200" cy="1219200"/>
          </a:xfrm>
        </p:spPr>
        <p:txBody>
          <a:bodyPr/>
          <a:lstStyle/>
          <a:p>
            <a:pPr eaLnBrk="1" hangingPunct="1"/>
            <a:r>
              <a:rPr lang="en-US" dirty="0" smtClean="0"/>
              <a:t>Group 1:</a:t>
            </a:r>
          </a:p>
          <a:p>
            <a:pPr eaLnBrk="1" hangingPunct="1"/>
            <a:r>
              <a:rPr lang="en-US" dirty="0" err="1" smtClean="0"/>
              <a:t>Chrissy</a:t>
            </a:r>
            <a:r>
              <a:rPr lang="en-US" smtClean="0"/>
              <a:t>, Stacey, Jessica, </a:t>
            </a:r>
          </a:p>
          <a:p>
            <a:pPr eaLnBrk="1" hangingPunct="1"/>
            <a:r>
              <a:rPr lang="en-US" smtClean="0"/>
              <a:t>and Linda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7696200" cy="1143000"/>
          </a:xfrm>
        </p:spPr>
        <p:txBody>
          <a:bodyPr/>
          <a:lstStyle/>
          <a:p>
            <a:pPr algn="ctr"/>
            <a:r>
              <a:rPr lang="en-US" dirty="0" smtClean="0"/>
              <a:t>Low Tech</a:t>
            </a:r>
            <a:br>
              <a:rPr lang="en-US" dirty="0" smtClean="0"/>
            </a:br>
            <a:r>
              <a:rPr lang="en-US" dirty="0" smtClean="0"/>
              <a:t>Books Adapted for Page Turning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1200"/>
            <a:ext cx="7086600" cy="3810000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Pages of book can be placed in </a:t>
            </a:r>
            <a:r>
              <a:rPr lang="en-US" sz="2000" dirty="0" smtClean="0"/>
              <a:t>page protectors.</a:t>
            </a:r>
          </a:p>
          <a:p>
            <a:pPr>
              <a:defRPr/>
            </a:pPr>
            <a:r>
              <a:rPr lang="en-US" sz="2000" dirty="0" smtClean="0"/>
              <a:t>A piece of cardboard </a:t>
            </a:r>
            <a:r>
              <a:rPr lang="en-US" sz="2000" dirty="0" smtClean="0"/>
              <a:t>(same size of page) </a:t>
            </a:r>
            <a:r>
              <a:rPr lang="en-US" sz="2000" dirty="0" smtClean="0"/>
              <a:t>can be placed in between each story page</a:t>
            </a:r>
            <a:r>
              <a:rPr lang="en-US" sz="2000" dirty="0" smtClean="0"/>
              <a:t>.</a:t>
            </a:r>
            <a:endParaRPr lang="en-US" sz="20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Turning pages are made 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easier by attaching Velcro tabs to each page. </a:t>
            </a:r>
            <a:endParaRPr lang="en-US" sz="20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“Page 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fluffers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small felt 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discs, 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ethafoam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materials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clothespins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and/ or paper clips used to separate pages which makes  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make turning 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pages easy. </a:t>
            </a:r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Free powerpoint template: www.brainybetty.com</a:t>
            </a: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F31574-5EE2-4EFB-8A79-0EBD6B89837E}" type="slidenum">
              <a:rPr lang="en-US" smtClean="0"/>
              <a:pPr/>
              <a:t>10</a:t>
            </a:fld>
            <a:endParaRPr lang="en-US" smtClean="0"/>
          </a:p>
        </p:txBody>
      </p:sp>
      <p:pic>
        <p:nvPicPr>
          <p:cNvPr id="26626" name="Picture 2" descr="http://www.pacer.org/newsletters/ec/images/adaptedboo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724399"/>
            <a:ext cx="4352925" cy="2133601"/>
          </a:xfrm>
          <a:prstGeom prst="rect">
            <a:avLst/>
          </a:prstGeom>
          <a:noFill/>
        </p:spPr>
      </p:pic>
      <p:pic>
        <p:nvPicPr>
          <p:cNvPr id="26628" name="Picture 4" descr="http://www.creativecommunicating.com/images/adaptbook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37756">
            <a:off x="313100" y="4896889"/>
            <a:ext cx="1905000" cy="106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5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86600" cy="1143000"/>
          </a:xfrm>
        </p:spPr>
        <p:txBody>
          <a:bodyPr/>
          <a:lstStyle/>
          <a:p>
            <a:pPr algn="ctr"/>
            <a:r>
              <a:rPr lang="en-US" sz="2800" dirty="0" smtClean="0"/>
              <a:t>High Tech</a:t>
            </a:r>
            <a:br>
              <a:rPr lang="en-US" sz="2800" dirty="0" smtClean="0"/>
            </a:br>
            <a:r>
              <a:rPr lang="en-US" sz="2800" dirty="0" smtClean="0"/>
              <a:t>Live Scribe Smart Pen</a:t>
            </a:r>
            <a:endParaRPr lang="en-US" sz="2800" dirty="0" smtClean="0"/>
          </a:p>
        </p:txBody>
      </p:sp>
      <p:sp>
        <p:nvSpPr>
          <p:cNvPr id="11267" name="Content Placeholder 6"/>
          <p:cNvSpPr>
            <a:spLocks noGrp="1"/>
          </p:cNvSpPr>
          <p:nvPr>
            <p:ph sz="half" idx="1"/>
          </p:nvPr>
        </p:nvSpPr>
        <p:spPr>
          <a:xfrm>
            <a:off x="1066800" y="1371600"/>
            <a:ext cx="4038600" cy="381000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hlinkClick r:id="rId2"/>
              </a:rPr>
              <a:t>Website </a:t>
            </a:r>
            <a:endParaRPr lang="en-US" sz="2000" dirty="0" smtClean="0"/>
          </a:p>
          <a:p>
            <a:r>
              <a:rPr lang="en-US" sz="1600" dirty="0" smtClean="0"/>
              <a:t>R</a:t>
            </a:r>
            <a:r>
              <a:rPr lang="en-US" sz="1600" dirty="0" smtClean="0"/>
              <a:t>ecords </a:t>
            </a:r>
            <a:r>
              <a:rPr lang="en-US" sz="1600" dirty="0" smtClean="0"/>
              <a:t>everything you hear, say and write, while linking your audio recordings to your notes. </a:t>
            </a:r>
            <a:r>
              <a:rPr lang="en-US" sz="1600" dirty="0" smtClean="0"/>
              <a:t>Then you tap </a:t>
            </a:r>
            <a:r>
              <a:rPr lang="en-US" sz="1600" dirty="0" smtClean="0"/>
              <a:t>your handwritten notes to play back what was said at that point in time</a:t>
            </a:r>
            <a:r>
              <a:rPr lang="en-US" sz="1600" i="1" dirty="0" smtClean="0"/>
              <a:t>.</a:t>
            </a:r>
            <a:endParaRPr lang="en-US" sz="1600" dirty="0" smtClean="0"/>
          </a:p>
          <a:p>
            <a:r>
              <a:rPr lang="en-US" sz="1600" dirty="0" smtClean="0"/>
              <a:t>Can upload and share notes/audio online/email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Options:</a:t>
            </a:r>
          </a:p>
          <a:p>
            <a:r>
              <a:rPr lang="en-US" sz="1600" dirty="0" smtClean="0"/>
              <a:t>2, 4, and 8 GB Echo Smart Pen $ 94- $ 177</a:t>
            </a:r>
          </a:p>
          <a:p>
            <a:r>
              <a:rPr lang="en-US" sz="1600" dirty="0" smtClean="0"/>
              <a:t>8 GB Echo Smart pro pack $190</a:t>
            </a:r>
          </a:p>
          <a:p>
            <a:r>
              <a:rPr lang="en-US" sz="1600" dirty="0" smtClean="0"/>
              <a:t>2 or 4 GB Pulse Smart Pen  $ 62- $154</a:t>
            </a:r>
          </a:p>
          <a:p>
            <a:r>
              <a:rPr lang="en-US" sz="1600" dirty="0" smtClean="0"/>
              <a:t>4 pack Spiral Notebooks $14- $20</a:t>
            </a:r>
          </a:p>
          <a:p>
            <a:endParaRPr lang="en-US" sz="2000" dirty="0" smtClean="0"/>
          </a:p>
        </p:txBody>
      </p:sp>
      <p:sp>
        <p:nvSpPr>
          <p:cNvPr id="11268" name="Content Placeholder 7"/>
          <p:cNvSpPr>
            <a:spLocks noGrp="1"/>
          </p:cNvSpPr>
          <p:nvPr>
            <p:ph sz="half" idx="2"/>
          </p:nvPr>
        </p:nvSpPr>
        <p:spPr>
          <a:xfrm>
            <a:off x="5257800" y="2209800"/>
            <a:ext cx="3467100" cy="38100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sz="2000" u="sng" dirty="0" smtClean="0"/>
              <a:t>Features</a:t>
            </a:r>
          </a:p>
          <a:p>
            <a:pPr marL="0" indent="0"/>
            <a:r>
              <a:rPr lang="en-US" sz="2000" dirty="0" smtClean="0"/>
              <a:t> </a:t>
            </a:r>
            <a:r>
              <a:rPr lang="en-US" sz="1800" dirty="0" smtClean="0"/>
              <a:t>USB Connector</a:t>
            </a:r>
          </a:p>
          <a:p>
            <a:pPr marL="0" indent="0"/>
            <a:r>
              <a:rPr lang="en-US" sz="1800" dirty="0" smtClean="0"/>
              <a:t> </a:t>
            </a:r>
            <a:r>
              <a:rPr lang="en-US" sz="1800" dirty="0" smtClean="0"/>
              <a:t>Microphone</a:t>
            </a:r>
          </a:p>
          <a:p>
            <a:pPr marL="0" indent="0"/>
            <a:r>
              <a:rPr lang="en-US" sz="1800" dirty="0" smtClean="0"/>
              <a:t>Audio jack</a:t>
            </a:r>
          </a:p>
          <a:p>
            <a:pPr marL="0" indent="0"/>
            <a:r>
              <a:rPr lang="en-US" sz="1800" dirty="0" smtClean="0"/>
              <a:t>OLED display </a:t>
            </a:r>
          </a:p>
          <a:p>
            <a:pPr marL="0" indent="0"/>
            <a:r>
              <a:rPr lang="en-US" sz="1800" dirty="0" smtClean="0"/>
              <a:t>Built in speaker</a:t>
            </a:r>
          </a:p>
          <a:p>
            <a:pPr marL="0" indent="0"/>
            <a:r>
              <a:rPr lang="en-US" sz="1800" dirty="0" smtClean="0"/>
              <a:t>Memory storage</a:t>
            </a:r>
          </a:p>
          <a:p>
            <a:pPr marL="0" indent="0"/>
            <a:r>
              <a:rPr lang="en-US" sz="1800" dirty="0" smtClean="0"/>
              <a:t>Soft rubber grip</a:t>
            </a:r>
          </a:p>
          <a:p>
            <a:pPr marL="0" indent="0"/>
            <a:r>
              <a:rPr lang="en-US" sz="1800" dirty="0" smtClean="0"/>
              <a:t>Replaceable ink tip </a:t>
            </a:r>
          </a:p>
          <a:p>
            <a:pPr marL="0" indent="0"/>
            <a:r>
              <a:rPr lang="en-US" sz="1800" dirty="0" smtClean="0"/>
              <a:t>Additional applications (translator, piano, music, games, and </a:t>
            </a:r>
            <a:r>
              <a:rPr lang="en-US" sz="1800" dirty="0" smtClean="0">
                <a:hlinkClick r:id="rId3"/>
              </a:rPr>
              <a:t>more</a:t>
            </a:r>
            <a:r>
              <a:rPr lang="en-US" sz="1800" dirty="0" smtClean="0"/>
              <a:t>!)</a:t>
            </a:r>
          </a:p>
          <a:p>
            <a:pPr marL="0" indent="0"/>
            <a:endParaRPr lang="en-US" sz="1800" dirty="0" smtClean="0"/>
          </a:p>
        </p:txBody>
      </p:sp>
      <p:sp>
        <p:nvSpPr>
          <p:cNvPr id="112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89B48C-C340-4DC3-8347-6E166F52BB73}" type="slidenum">
              <a:rPr lang="en-US" smtClean="0"/>
              <a:pPr/>
              <a:t>11</a:t>
            </a:fld>
            <a:endParaRPr lang="en-US" smtClean="0"/>
          </a:p>
        </p:txBody>
      </p:sp>
      <p:pic>
        <p:nvPicPr>
          <p:cNvPr id="25604" name="Picture 4" descr="http://cdn.ubergizmo.com/photos/2008/1/Pulse-Smartpen-4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52400"/>
            <a:ext cx="2027081" cy="2057400"/>
          </a:xfrm>
          <a:prstGeom prst="rect">
            <a:avLst/>
          </a:prstGeom>
          <a:noFill/>
        </p:spPr>
      </p:pic>
      <p:pic>
        <p:nvPicPr>
          <p:cNvPr id="10" name="Picture 9" descr="61IWs0mg-3L._AA300_.jpg"/>
          <p:cNvPicPr>
            <a:picLocks noChangeAspect="1"/>
          </p:cNvPicPr>
          <p:nvPr/>
        </p:nvPicPr>
        <p:blipFill>
          <a:blip r:embed="rId5" cstate="print"/>
          <a:srcRect t="23333" b="20000"/>
          <a:stretch>
            <a:fillRect/>
          </a:stretch>
        </p:blipFill>
        <p:spPr>
          <a:xfrm>
            <a:off x="2971800" y="5768340"/>
            <a:ext cx="2057400" cy="11658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086600" cy="2667000"/>
          </a:xfrm>
        </p:spPr>
        <p:txBody>
          <a:bodyPr/>
          <a:lstStyle/>
          <a:p>
            <a:pPr eaLnBrk="1" hangingPunct="1"/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Writing is the process of encoding thought into graphemes, or phonograms, so that communication can occur across time and space (Raymond,2004) </a:t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     </a:t>
            </a:r>
          </a:p>
        </p:txBody>
      </p:sp>
      <p:sp>
        <p:nvSpPr>
          <p:cNvPr id="409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Free powerpoint template: www.brainybetty.com</a:t>
            </a: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AC4C27-4506-422F-AEA0-11DBB2F240F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8" name="TextBox 7"/>
          <p:cNvSpPr txBox="1"/>
          <p:nvPr/>
        </p:nvSpPr>
        <p:spPr>
          <a:xfrm>
            <a:off x="1143000" y="3886200"/>
            <a:ext cx="70104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“A child miseducated is a child lost.”</a:t>
            </a:r>
            <a:br>
              <a:rPr lang="en-US" sz="2400" b="1" dirty="0">
                <a:solidFill>
                  <a:schemeClr val="bg1"/>
                </a:solidFill>
                <a:latin typeface="+mj-lt"/>
              </a:rPr>
            </a:br>
            <a:r>
              <a:rPr lang="en-US" sz="2400" b="1" dirty="0">
                <a:solidFill>
                  <a:schemeClr val="bg1"/>
                </a:solidFill>
                <a:latin typeface="+mj-lt"/>
              </a:rPr>
              <a:t/>
            </a:r>
            <a:br>
              <a:rPr lang="en-US" sz="2400" b="1" dirty="0">
                <a:solidFill>
                  <a:schemeClr val="bg1"/>
                </a:solidFill>
                <a:latin typeface="+mj-lt"/>
              </a:rPr>
            </a:br>
            <a:r>
              <a:rPr lang="en-US" sz="2400" b="1" dirty="0">
                <a:solidFill>
                  <a:schemeClr val="bg1"/>
                </a:solidFill>
                <a:latin typeface="+mj-lt"/>
              </a:rPr>
              <a:t>-- John F. Kennedy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Reading and writing with AT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/>
              <a:t>Students with any language or speech impairments may be taught to use augmentative or alternative communication (AAC)system.</a:t>
            </a:r>
          </a:p>
          <a:p>
            <a:pPr eaLnBrk="1" hangingPunct="1"/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/>
              <a:t>Assistive Technologies strategies for reading and writing can be simple to sophisticated, depending on the needs of the individual student.</a:t>
            </a:r>
          </a:p>
          <a:p>
            <a:pPr eaLnBrk="1" hangingPunct="1"/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/>
              <a:t>Assistive Technologies for students can range from no tech, light tech to high tech.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Free powerpoint template: www.brainybetty.com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22D9C4-724B-4842-9EDC-35C0479F78F6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Free powerpoint template: www.brainybetty.com</a:t>
            </a:r>
          </a:p>
        </p:txBody>
      </p:sp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B231CE-792C-41FB-AD94-01495B634473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086600" cy="1143000"/>
          </a:xfrm>
        </p:spPr>
        <p:txBody>
          <a:bodyPr/>
          <a:lstStyle/>
          <a:p>
            <a:pPr algn="ctr" eaLnBrk="1" hangingPunct="1"/>
            <a:r>
              <a:rPr lang="en-US" smtClean="0"/>
              <a:t>HighTech</a:t>
            </a:r>
            <a:br>
              <a:rPr lang="en-US" smtClean="0"/>
            </a:br>
            <a:r>
              <a:rPr lang="en-US" smtClean="0"/>
              <a:t>ReadPlease Software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Text-to-speech software for Windows based operating systems</a:t>
            </a:r>
          </a:p>
          <a:p>
            <a:pPr eaLnBrk="1" hangingPunct="1">
              <a:buFontTx/>
              <a:buNone/>
            </a:pPr>
            <a:endParaRPr lang="en-US" b="1" u="sng" smtClean="0"/>
          </a:p>
          <a:p>
            <a:pPr eaLnBrk="1" hangingPunct="1">
              <a:buFontTx/>
              <a:buNone/>
            </a:pPr>
            <a:r>
              <a:rPr lang="en-US" b="1" u="sng" smtClean="0"/>
              <a:t>Options</a:t>
            </a:r>
          </a:p>
          <a:p>
            <a:pPr eaLnBrk="1" hangingPunct="1">
              <a:buFontTx/>
              <a:buNone/>
            </a:pPr>
            <a:r>
              <a:rPr lang="en-US" smtClean="0"/>
              <a:t>ReadPlease 2003 (free)</a:t>
            </a:r>
          </a:p>
          <a:p>
            <a:pPr eaLnBrk="1" hangingPunct="1">
              <a:buFontTx/>
              <a:buNone/>
            </a:pPr>
            <a:r>
              <a:rPr lang="en-US" smtClean="0"/>
              <a:t>ReadPlease Plus 2003</a:t>
            </a:r>
          </a:p>
          <a:p>
            <a:pPr eaLnBrk="1" hangingPunct="1">
              <a:buFontTx/>
              <a:buNone/>
            </a:pPr>
            <a:r>
              <a:rPr lang="en-US" smtClean="0"/>
              <a:t>ReadingBar 2 for Internet Explorer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6150" name="Picture 5" descr="ReadPleaseLog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728909">
            <a:off x="1143000" y="762000"/>
            <a:ext cx="17526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Low Tech</a:t>
            </a:r>
            <a:br>
              <a:rPr lang="en-US" smtClean="0"/>
            </a:br>
            <a:r>
              <a:rPr lang="en-US" smtClean="0"/>
              <a:t>custom cut white boards</a:t>
            </a:r>
          </a:p>
        </p:txBody>
      </p:sp>
      <p:sp>
        <p:nvSpPr>
          <p:cNvPr id="717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Free powerpoint template: www.brainybetty.com</a:t>
            </a: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248FBB-DF97-4D3A-8785-C1777967EE8E}" type="slidenum">
              <a:rPr lang="en-US" smtClean="0"/>
              <a:pPr/>
              <a:t>5</a:t>
            </a:fld>
            <a:endParaRPr lang="en-US" smtClean="0"/>
          </a:p>
        </p:txBody>
      </p:sp>
      <p:pic>
        <p:nvPicPr>
          <p:cNvPr id="7173" name="Content Placeholder 7" descr="whiteboar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0456870">
            <a:off x="5715000" y="2438400"/>
            <a:ext cx="1428750" cy="1428750"/>
          </a:xfrm>
        </p:spPr>
      </p:pic>
      <p:pic>
        <p:nvPicPr>
          <p:cNvPr id="7174" name="Content Placeholder 7" descr="whiteboar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857252">
            <a:off x="6172200" y="21336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Content Placeholder 7" descr="whiteboar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2267">
            <a:off x="6781800" y="19050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0" descr="mark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0386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High Tec</a:t>
            </a:r>
            <a:br>
              <a:rPr lang="en-US" smtClean="0"/>
            </a:br>
            <a:r>
              <a:rPr lang="en-US" smtClean="0"/>
              <a:t>Kurzweil 3000</a:t>
            </a:r>
          </a:p>
        </p:txBody>
      </p:sp>
      <p:sp>
        <p:nvSpPr>
          <p:cNvPr id="819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Free powerpoint template: www.brainybetty.com</a:t>
            </a:r>
          </a:p>
        </p:txBody>
      </p:sp>
      <p:sp>
        <p:nvSpPr>
          <p:cNvPr id="81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350791-DAEC-4AFD-87E5-66BE3A4890F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000" dirty="0" smtClean="0"/>
              <a:t>Print-to-speech reading software for sighted persons w/ reading disabilities.</a:t>
            </a:r>
          </a:p>
          <a:p>
            <a:pPr eaLnBrk="1" hangingPunct="1">
              <a:defRPr/>
            </a:pPr>
            <a:r>
              <a:rPr lang="en-US" sz="2000" dirty="0" smtClean="0"/>
              <a:t>Scans printed documents, displays page as original document w/ color graphics and pictures intact.</a:t>
            </a:r>
          </a:p>
          <a:p>
            <a:pPr eaLnBrk="1" hangingPunct="1">
              <a:defRPr/>
            </a:pPr>
            <a:r>
              <a:rPr lang="en-US" sz="2000" dirty="0" smtClean="0"/>
              <a:t>Reads document out loud while highlighting the image of print as it is being read.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u="sng" dirty="0" smtClean="0"/>
              <a:t>Options</a:t>
            </a:r>
            <a:endParaRPr lang="en-US" sz="20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Professional Color (Scan/Read) $1,495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Read Only $395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Color Learning Lab Pack $2,695</a:t>
            </a:r>
            <a:endParaRPr lang="en-US" sz="2000" dirty="0"/>
          </a:p>
        </p:txBody>
      </p:sp>
      <p:pic>
        <p:nvPicPr>
          <p:cNvPr id="8198" name="Picture 1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962400"/>
            <a:ext cx="22098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Low Tech</a:t>
            </a:r>
            <a:br>
              <a:rPr lang="en-US" smtClean="0"/>
            </a:br>
            <a:r>
              <a:rPr lang="en-US" smtClean="0"/>
              <a:t>Pencil Grips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000" dirty="0" smtClean="0"/>
              <a:t>For all people with or w/o fine motor difficulties.</a:t>
            </a:r>
          </a:p>
          <a:p>
            <a:pPr eaLnBrk="1" hangingPunct="1">
              <a:defRPr/>
            </a:pPr>
            <a:r>
              <a:rPr lang="en-US" sz="2000" dirty="0" smtClean="0"/>
              <a:t>Grips are training tools that help position the fingers correctly on the pencil.</a:t>
            </a:r>
          </a:p>
          <a:p>
            <a:pPr eaLnBrk="1" hangingPunct="1">
              <a:defRPr/>
            </a:pPr>
            <a:r>
              <a:rPr lang="en-US" sz="2000" dirty="0" smtClean="0"/>
              <a:t>Variety of styles designed for the right and left hand.</a:t>
            </a:r>
          </a:p>
          <a:p>
            <a:pPr eaLnBrk="1" hangingPunct="1">
              <a:defRPr/>
            </a:pP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400" u="sng" dirty="0" smtClean="0"/>
              <a:t>Options</a:t>
            </a: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Pencil grips $1.64 each, 8 for $12.80, 24 for $38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Cross over grip 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sz="2000" dirty="0" smtClean="0"/>
              <a:t>Jumbo grip </a:t>
            </a:r>
            <a:endParaRPr lang="en-US" sz="2000" dirty="0"/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Free powerpoint template: www.brainybetty.com</a:t>
            </a: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168BB8-6600-46D8-82E7-41860523A0C3}" type="slidenum">
              <a:rPr lang="en-US" smtClean="0"/>
              <a:pPr/>
              <a:t>7</a:t>
            </a:fld>
            <a:endParaRPr lang="en-US" smtClean="0"/>
          </a:p>
        </p:txBody>
      </p:sp>
      <p:pic>
        <p:nvPicPr>
          <p:cNvPr id="9222" name="Picture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643313"/>
            <a:ext cx="1133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2800" y="3565525"/>
            <a:ext cx="155575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Low Tech</a:t>
            </a:r>
            <a:br>
              <a:rPr lang="en-US" dirty="0" smtClean="0"/>
            </a:br>
            <a:r>
              <a:rPr lang="en-US" dirty="0" smtClean="0"/>
              <a:t>Slant boards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/>
              <a:t>Used for all ages in developing fine motor skills.</a:t>
            </a:r>
          </a:p>
          <a:p>
            <a:pPr>
              <a:defRPr/>
            </a:pPr>
            <a:r>
              <a:rPr lang="en-US" sz="2400" dirty="0" smtClean="0"/>
              <a:t>Can be used for reading and writing.</a:t>
            </a:r>
          </a:p>
          <a:p>
            <a:pPr>
              <a:defRPr/>
            </a:pPr>
            <a:r>
              <a:rPr lang="en-US" sz="2400" dirty="0" smtClean="0"/>
              <a:t>Improves posture by reduces back and neck pressure.</a:t>
            </a:r>
          </a:p>
          <a:p>
            <a:pPr marL="0" indent="0">
              <a:buFontTx/>
              <a:buNone/>
              <a:defRPr/>
            </a:pPr>
            <a:r>
              <a:rPr lang="en-US" dirty="0" smtClean="0"/>
              <a:t> </a:t>
            </a:r>
            <a:r>
              <a:rPr lang="en-US" u="sng" dirty="0" smtClean="0"/>
              <a:t>Options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/>
              <a:t>Slant Boards vary in price ranging from $15-$70.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/>
              <a:t>Super Slant Boards $36.99</a:t>
            </a:r>
            <a:endParaRPr lang="en-US" sz="2400" dirty="0"/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Free powerpoint template: www.brainybetty.com</a:t>
            </a: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F31574-5EE2-4EFB-8A79-0EBD6B89837E}" type="slidenum">
              <a:rPr lang="en-US" smtClean="0"/>
              <a:pPr/>
              <a:t>8</a:t>
            </a:fld>
            <a:endParaRPr lang="en-US" smtClean="0"/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960438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smtClean="0"/>
              <a:t>High Tech</a:t>
            </a:r>
            <a:br>
              <a:rPr lang="en-US" sz="2800" smtClean="0"/>
            </a:br>
            <a:r>
              <a:rPr lang="en-US" sz="2800" smtClean="0"/>
              <a:t>Text Help- Read &amp; Write Gold Software</a:t>
            </a:r>
          </a:p>
        </p:txBody>
      </p:sp>
      <p:sp>
        <p:nvSpPr>
          <p:cNvPr id="1126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smtClean="0"/>
              <a:t>Designed to assist students who need additional assistance when reading and composing text.</a:t>
            </a:r>
          </a:p>
          <a:p>
            <a:r>
              <a:rPr lang="en-US" sz="2000" smtClean="0"/>
              <a:t>Helps develop literacy skills especially for dyslexic writers.</a:t>
            </a:r>
          </a:p>
          <a:p>
            <a:r>
              <a:rPr lang="en-US" sz="2000" smtClean="0"/>
              <a:t>Price is $895</a:t>
            </a:r>
          </a:p>
        </p:txBody>
      </p:sp>
      <p:sp>
        <p:nvSpPr>
          <p:cNvPr id="1126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r>
              <a:rPr lang="en-US" sz="2000" u="sng" smtClean="0"/>
              <a:t>Features</a:t>
            </a:r>
          </a:p>
          <a:p>
            <a:pPr marL="0" indent="0">
              <a:buFontTx/>
              <a:buNone/>
            </a:pPr>
            <a:r>
              <a:rPr lang="en-US" sz="2000" smtClean="0"/>
              <a:t>Speech</a:t>
            </a:r>
          </a:p>
          <a:p>
            <a:pPr marL="0" indent="0">
              <a:buFontTx/>
              <a:buNone/>
            </a:pPr>
            <a:r>
              <a:rPr lang="en-US" sz="2000" smtClean="0"/>
              <a:t>Spelling</a:t>
            </a:r>
          </a:p>
          <a:p>
            <a:pPr marL="0" indent="0">
              <a:buFontTx/>
              <a:buNone/>
            </a:pPr>
            <a:r>
              <a:rPr lang="en-US" sz="2000" smtClean="0"/>
              <a:t>Scanning</a:t>
            </a:r>
          </a:p>
          <a:p>
            <a:pPr marL="0" indent="0">
              <a:buFontTx/>
              <a:buNone/>
            </a:pPr>
            <a:r>
              <a:rPr lang="en-US" sz="2000" smtClean="0"/>
              <a:t>Word Prediction</a:t>
            </a:r>
          </a:p>
          <a:p>
            <a:pPr marL="0" indent="0">
              <a:buFontTx/>
              <a:buNone/>
            </a:pPr>
            <a:r>
              <a:rPr lang="en-US" sz="2000" smtClean="0"/>
              <a:t>Dictionary</a:t>
            </a:r>
          </a:p>
          <a:p>
            <a:pPr marL="0" indent="0">
              <a:buFontTx/>
              <a:buNone/>
            </a:pPr>
            <a:r>
              <a:rPr lang="en-US" sz="2000" smtClean="0"/>
              <a:t>Speech Maker</a:t>
            </a:r>
          </a:p>
          <a:p>
            <a:pPr marL="0" indent="0">
              <a:buFontTx/>
              <a:buNone/>
            </a:pPr>
            <a:r>
              <a:rPr lang="en-US" sz="2000" smtClean="0"/>
              <a:t>Speech Input</a:t>
            </a:r>
          </a:p>
        </p:txBody>
      </p:sp>
      <p:sp>
        <p:nvSpPr>
          <p:cNvPr id="1126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Free powerpoint template: www.brainybetty.com</a:t>
            </a:r>
          </a:p>
        </p:txBody>
      </p:sp>
      <p:sp>
        <p:nvSpPr>
          <p:cNvPr id="1127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89B48C-C340-4DC3-8347-6E166F52BB73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484813"/>
            <a:ext cx="70104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sign5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Kristen ITC"/>
        <a:ea typeface=""/>
        <a:cs typeface=""/>
      </a:majorFont>
      <a:minorFont>
        <a:latin typeface="Kristen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Design5</Template>
  <TotalTime>328</TotalTime>
  <Words>600</Words>
  <Application>Microsoft Office PowerPoint</Application>
  <PresentationFormat>On-screen Show (4:3)</PresentationFormat>
  <Paragraphs>112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Kristen ITC</vt:lpstr>
      <vt:lpstr>Verdana</vt:lpstr>
      <vt:lpstr>Design5</vt:lpstr>
      <vt:lpstr>Assistive Technologies for Reading and Writing</vt:lpstr>
      <vt:lpstr>   Writing is the process of encoding thought into graphemes, or phonograms, so that communication can occur across time and space (Raymond,2004)          </vt:lpstr>
      <vt:lpstr>Reading and writing with AT</vt:lpstr>
      <vt:lpstr>HighTech ReadPlease Software</vt:lpstr>
      <vt:lpstr>Low Tech custom cut white boards</vt:lpstr>
      <vt:lpstr>High Tec Kurzweil 3000</vt:lpstr>
      <vt:lpstr>Low Tech Pencil Grips</vt:lpstr>
      <vt:lpstr>Low Tech Slant boards</vt:lpstr>
      <vt:lpstr>High Tech Text Help- Read &amp; Write Gold Software</vt:lpstr>
      <vt:lpstr>Low Tech Books Adapted for Page Turning</vt:lpstr>
      <vt:lpstr>High Tech Live Scribe Smart Pen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 Your Title Here</dc:title>
  <dc:creator>Linda</dc:creator>
  <cp:lastModifiedBy>Chrissy</cp:lastModifiedBy>
  <cp:revision>59</cp:revision>
  <dcterms:created xsi:type="dcterms:W3CDTF">2011-06-30T20:32:32Z</dcterms:created>
  <dcterms:modified xsi:type="dcterms:W3CDTF">2011-07-08T02:20:09Z</dcterms:modified>
</cp:coreProperties>
</file>